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3"/>
  </p:sldMasterIdLst>
  <p:sldIdLst>
    <p:sldId id="256" r:id="rId4"/>
    <p:sldId id="257" r:id="rId5"/>
  </p:sldIdLst>
  <p:sldSz cx="9144000" cy="6858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846"/>
  </p:normalViewPr>
  <p:slideViewPr>
    <p:cSldViewPr snapToGrid="0">
      <p:cViewPr varScale="1">
        <p:scale>
          <a:sx n="64" d="100"/>
          <a:sy n="64" d="100"/>
        </p:scale>
        <p:origin x="134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customXml" Target="../customXml/item3.xml"/><Relationship Id="rId4" Type="http://schemas.openxmlformats.org/officeDocument/2006/relationships/slide" Target="slides/slide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0.svg"/><Relationship Id="rId4" Type="http://schemas.openxmlformats.org/officeDocument/2006/relationships/image" Target="../media/image9.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extLst>
              <a:ext uri="{96DAC541-7B7A-43D3-8B79-37D633B846F1}">
                <asvg:svgBlip xmlns:asvg="http://schemas.microsoft.com/office/drawing/2016/SVG/main" r:embed="rId3"/>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3011765"/>
            <a:ext cx="7886700" cy="2852737"/>
          </a:xfrm>
        </p:spPr>
        <p:txBody>
          <a:bodyPr lIns="0" tIns="0" rIns="0" bIns="0" anchor="b">
            <a:normAutofit/>
          </a:bodyPr>
          <a:lstStyle>
            <a:lvl1pPr>
              <a:lnSpc>
                <a:spcPct val="80000"/>
              </a:lnSpc>
              <a:defRPr sz="4800" i="1">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623888" y="5891491"/>
            <a:ext cx="7886700" cy="847240"/>
          </a:xfrm>
        </p:spPr>
        <p:txBody>
          <a:bodyPr lIns="0" tIns="0" rIns="0" bIns="0"/>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12" name="Graphic 11">
            <a:extLst>
              <a:ext uri="{FF2B5EF4-FFF2-40B4-BE49-F238E27FC236}">
                <a16:creationId xmlns:a16="http://schemas.microsoft.com/office/drawing/2014/main" id="{55FF52F6-852C-B043-7A64-6F7E29B35A09}"/>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7556360" y="304855"/>
            <a:ext cx="1187450" cy="642620"/>
          </a:xfrm>
          <a:prstGeom prst="rect">
            <a:avLst/>
          </a:prstGeom>
        </p:spPr>
      </p:pic>
    </p:spTree>
    <p:extLst>
      <p:ext uri="{BB962C8B-B14F-4D97-AF65-F5344CB8AC3E}">
        <p14:creationId xmlns:p14="http://schemas.microsoft.com/office/powerpoint/2010/main" val="167175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1_Section Header">
    <p:bg>
      <p:bgPr>
        <a:blipFill dpi="0" rotWithShape="1">
          <a:blip r:embed="rId2">
            <a:lum/>
            <a:extLst>
              <a:ext uri="{96DAC541-7B7A-43D3-8B79-37D633B846F1}">
                <asvg:svgBlip xmlns:asvg="http://schemas.microsoft.com/office/drawing/2016/SVG/main" r:embed="rId3"/>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3011765"/>
            <a:ext cx="7886700" cy="2852737"/>
          </a:xfrm>
        </p:spPr>
        <p:txBody>
          <a:bodyPr lIns="0" tIns="0" rIns="0" bIns="0" anchor="b">
            <a:normAutofit/>
          </a:bodyPr>
          <a:lstStyle>
            <a:lvl1pPr>
              <a:lnSpc>
                <a:spcPct val="80000"/>
              </a:lnSpc>
              <a:defRPr sz="4800" b="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623888" y="5891491"/>
            <a:ext cx="7886700" cy="847240"/>
          </a:xfrm>
        </p:spPr>
        <p:txBody>
          <a:bodyPr lIns="0" tIns="0" rIns="0" bIns="0"/>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4" name="Graphic 3">
            <a:extLst>
              <a:ext uri="{FF2B5EF4-FFF2-40B4-BE49-F238E27FC236}">
                <a16:creationId xmlns:a16="http://schemas.microsoft.com/office/drawing/2014/main" id="{5A29895B-C478-5355-970D-631AF5270BAA}"/>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7556360" y="304855"/>
            <a:ext cx="1187450" cy="642620"/>
          </a:xfrm>
          <a:prstGeom prst="rect">
            <a:avLst/>
          </a:prstGeom>
        </p:spPr>
      </p:pic>
    </p:spTree>
    <p:extLst>
      <p:ext uri="{BB962C8B-B14F-4D97-AF65-F5344CB8AC3E}">
        <p14:creationId xmlns:p14="http://schemas.microsoft.com/office/powerpoint/2010/main" val="478318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2_Section Header">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3011765"/>
            <a:ext cx="7886700" cy="2852737"/>
          </a:xfrm>
        </p:spPr>
        <p:txBody>
          <a:bodyPr lIns="0" tIns="0" rIns="0" bIns="0" anchor="b">
            <a:normAutofit/>
          </a:bodyPr>
          <a:lstStyle>
            <a:lvl1pPr>
              <a:lnSpc>
                <a:spcPct val="80000"/>
              </a:lnSpc>
              <a:defRPr sz="48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623888" y="5891491"/>
            <a:ext cx="7886700" cy="847240"/>
          </a:xfrm>
        </p:spPr>
        <p:txBody>
          <a:bodyPr lIns="0" tIns="0" rIns="0" bIns="0"/>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4" name="Graphic 3">
            <a:extLst>
              <a:ext uri="{FF2B5EF4-FFF2-40B4-BE49-F238E27FC236}">
                <a16:creationId xmlns:a16="http://schemas.microsoft.com/office/drawing/2014/main" id="{71845E1D-8564-7A56-3298-52AEC7197733}"/>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7556360" y="304855"/>
            <a:ext cx="1187450" cy="642620"/>
          </a:xfrm>
          <a:prstGeom prst="rect">
            <a:avLst/>
          </a:prstGeom>
        </p:spPr>
      </p:pic>
    </p:spTree>
    <p:extLst>
      <p:ext uri="{BB962C8B-B14F-4D97-AF65-F5344CB8AC3E}">
        <p14:creationId xmlns:p14="http://schemas.microsoft.com/office/powerpoint/2010/main" val="818355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4_Section Header">
    <p:bg>
      <p:bgPr>
        <a:blipFill>
          <a:blip r:embed="rId2">
            <a:extLst>
              <a:ext uri="{96DAC541-7B7A-43D3-8B79-37D633B846F1}">
                <asvg:svgBlip xmlns:asvg="http://schemas.microsoft.com/office/drawing/2016/SVG/main" r:embed="rId3"/>
              </a:ext>
            </a:extLst>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3011765"/>
            <a:ext cx="7886700" cy="2852737"/>
          </a:xfrm>
        </p:spPr>
        <p:txBody>
          <a:bodyPr lIns="0" tIns="0" rIns="0" bIns="0" anchor="b">
            <a:normAutofit/>
          </a:bodyPr>
          <a:lstStyle>
            <a:lvl1pPr>
              <a:lnSpc>
                <a:spcPct val="80000"/>
              </a:lnSpc>
              <a:defRPr sz="4800">
                <a:solidFill>
                  <a:schemeClr val="tx2"/>
                </a:solidFill>
              </a:defRPr>
            </a:lvl1pPr>
          </a:lstStyle>
          <a:p>
            <a:r>
              <a:rPr lang="en-US" dirty="0"/>
              <a:t>CLICK TO EDIT MASTER TITLE STYLE</a:t>
            </a:r>
          </a:p>
        </p:txBody>
      </p:sp>
      <p:sp>
        <p:nvSpPr>
          <p:cNvPr id="3" name="Text Placeholder 2"/>
          <p:cNvSpPr>
            <a:spLocks noGrp="1"/>
          </p:cNvSpPr>
          <p:nvPr>
            <p:ph type="body" idx="1"/>
          </p:nvPr>
        </p:nvSpPr>
        <p:spPr>
          <a:xfrm>
            <a:off x="623888" y="5891491"/>
            <a:ext cx="7886700" cy="847240"/>
          </a:xfrm>
        </p:spPr>
        <p:txBody>
          <a:bodyPr lIns="0" tIns="0" rIns="0" bIns="0"/>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4" name="Graphic 3">
            <a:extLst>
              <a:ext uri="{FF2B5EF4-FFF2-40B4-BE49-F238E27FC236}">
                <a16:creationId xmlns:a16="http://schemas.microsoft.com/office/drawing/2014/main" id="{81F928D4-48DB-93ED-2024-3281640547B8}"/>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7556360" y="304855"/>
            <a:ext cx="1187450" cy="642620"/>
          </a:xfrm>
          <a:prstGeom prst="rect">
            <a:avLst/>
          </a:prstGeom>
        </p:spPr>
      </p:pic>
    </p:spTree>
    <p:extLst>
      <p:ext uri="{BB962C8B-B14F-4D97-AF65-F5344CB8AC3E}">
        <p14:creationId xmlns:p14="http://schemas.microsoft.com/office/powerpoint/2010/main" val="1658166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122363"/>
            <a:ext cx="7772400" cy="2387600"/>
          </a:xfrm>
        </p:spPr>
        <p:txBody>
          <a:bodyPr anchor="b"/>
          <a:lstStyle>
            <a:lvl1pPr algn="ctr">
              <a:lnSpc>
                <a:spcPct val="80000"/>
              </a:lnSpc>
              <a:defRPr sz="6000"/>
            </a:lvl1pPr>
          </a:lstStyle>
          <a:p>
            <a:r>
              <a:rPr lang="en-US" dirty="0"/>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E3F205E-9445-AA42-B25E-057FF7DBEF51}" type="datetimeFigureOut">
              <a:rPr lang="en-US" smtClean="0"/>
              <a:t>11/24/2024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9BE9D-439C-DF4D-A2AD-10A4B25EA52B}" type="slidenum">
              <a:rPr lang="en-US" smtClean="0"/>
              <a:t>‹#›</a:t>
            </a:fld>
            <a:endParaRPr lang="en-US"/>
          </a:p>
        </p:txBody>
      </p:sp>
    </p:spTree>
    <p:extLst>
      <p:ext uri="{BB962C8B-B14F-4D97-AF65-F5344CB8AC3E}">
        <p14:creationId xmlns:p14="http://schemas.microsoft.com/office/powerpoint/2010/main" val="38186071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000">
                <a:solidFill>
                  <a:schemeClr val="tx1">
                    <a:tint val="75000"/>
                  </a:schemeClr>
                </a:solidFill>
                <a:latin typeface="Georgia" panose="02040502050405020303" pitchFamily="18" charset="0"/>
              </a:defRPr>
            </a:lvl1pPr>
          </a:lstStyle>
          <a:p>
            <a:fld id="{DE3F205E-9445-AA42-B25E-057FF7DBEF51}" type="datetimeFigureOut">
              <a:rPr lang="en-US" smtClean="0"/>
              <a:pPr/>
              <a:t>11/24/2024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000">
                <a:solidFill>
                  <a:schemeClr val="tx1">
                    <a:tint val="75000"/>
                  </a:schemeClr>
                </a:solidFill>
                <a:latin typeface="Georgia" panose="02040502050405020303" pitchFamily="18" charset="0"/>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000">
                <a:solidFill>
                  <a:schemeClr val="tx1">
                    <a:tint val="75000"/>
                  </a:schemeClr>
                </a:solidFill>
                <a:latin typeface="Georgia" panose="02040502050405020303" pitchFamily="18" charset="0"/>
              </a:defRPr>
            </a:lvl1pPr>
          </a:lstStyle>
          <a:p>
            <a:fld id="{2419BE9D-439C-DF4D-A2AD-10A4B25EA52B}" type="slidenum">
              <a:rPr lang="en-US" smtClean="0"/>
              <a:pPr/>
              <a:t>‹#›</a:t>
            </a:fld>
            <a:endParaRPr lang="en-US"/>
          </a:p>
        </p:txBody>
      </p:sp>
    </p:spTree>
    <p:extLst>
      <p:ext uri="{BB962C8B-B14F-4D97-AF65-F5344CB8AC3E}">
        <p14:creationId xmlns:p14="http://schemas.microsoft.com/office/powerpoint/2010/main" val="3239962740"/>
      </p:ext>
    </p:extLst>
  </p:cSld>
  <p:clrMap bg1="lt1" tx1="dk1" bg2="lt2" tx2="dk2" accent1="accent1" accent2="accent2" accent3="accent3" accent4="accent4" accent5="accent5" accent6="accent6" hlink="hlink" folHlink="folHlink"/>
  <p:sldLayoutIdLst>
    <p:sldLayoutId id="2147483663" r:id="rId1"/>
    <p:sldLayoutId id="2147483672" r:id="rId2"/>
    <p:sldLayoutId id="2147483673" r:id="rId3"/>
    <p:sldLayoutId id="2147483675" r:id="rId4"/>
    <p:sldLayoutId id="2147483661" r:id="rId5"/>
  </p:sldLayoutIdLst>
  <p:txStyles>
    <p:titleStyle>
      <a:lvl1pPr algn="l" defTabSz="914400" rtl="0" eaLnBrk="1" latinLnBrk="0" hangingPunct="1">
        <a:lnSpc>
          <a:spcPct val="90000"/>
        </a:lnSpc>
        <a:spcBef>
          <a:spcPct val="0"/>
        </a:spcBef>
        <a:buNone/>
        <a:defRPr sz="4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2"/>
          </a:solidFill>
          <a:latin typeface="Georgia" panose="020405020504050203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2"/>
          </a:solidFill>
          <a:latin typeface="Georgia" panose="020405020504050203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2"/>
          </a:solidFill>
          <a:latin typeface="Georgia" panose="020405020504050203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Georgia" panose="020405020504050203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eatingdisorderfoundation.org/" TargetMode="External"/><Relationship Id="rId7" Type="http://schemas.openxmlformats.org/officeDocument/2006/relationships/hyperlink" Target="https://www.freedeatingdisorders.org/" TargetMode="External"/><Relationship Id="rId2" Type="http://schemas.openxmlformats.org/officeDocument/2006/relationships/hyperlink" Target="https://www.aedweb.org/home" TargetMode="External"/><Relationship Id="rId1" Type="http://schemas.openxmlformats.org/officeDocument/2006/relationships/slideLayout" Target="../slideLayouts/slideLayout1.xml"/><Relationship Id="rId6" Type="http://schemas.openxmlformats.org/officeDocument/2006/relationships/hyperlink" Target="https://www.eatingdisorderscoalition.org/" TargetMode="External"/><Relationship Id="rId5" Type="http://schemas.openxmlformats.org/officeDocument/2006/relationships/hyperlink" Target="http://www.eatingdisordersanonymous.org/" TargetMode="External"/><Relationship Id="rId4" Type="http://schemas.openxmlformats.org/officeDocument/2006/relationships/hyperlink" Target="https://www.eatingdisorderhope.com/"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www.something-fishy.org/" TargetMode="External"/><Relationship Id="rId3" Type="http://schemas.openxmlformats.org/officeDocument/2006/relationships/hyperlink" Target="https://www.medainc.org/" TargetMode="External"/><Relationship Id="rId7" Type="http://schemas.openxmlformats.org/officeDocument/2006/relationships/hyperlink" Target="https://www.theprojectheal.org/" TargetMode="External"/><Relationship Id="rId2" Type="http://schemas.openxmlformats.org/officeDocument/2006/relationships/hyperlink" Target="http://www.iaedp.com/" TargetMode="External"/><Relationship Id="rId1" Type="http://schemas.openxmlformats.org/officeDocument/2006/relationships/slideLayout" Target="../slideLayouts/slideLayout2.xml"/><Relationship Id="rId6" Type="http://schemas.openxmlformats.org/officeDocument/2006/relationships/hyperlink" Target="https://oa.org/" TargetMode="External"/><Relationship Id="rId5" Type="http://schemas.openxmlformats.org/officeDocument/2006/relationships/hyperlink" Target="https://www.nationaleatingdisorders.org/" TargetMode="External"/><Relationship Id="rId4" Type="http://schemas.openxmlformats.org/officeDocument/2006/relationships/hyperlink" Target="http://anad.org/" TargetMode="External"/><Relationship Id="rId9" Type="http://schemas.openxmlformats.org/officeDocument/2006/relationships/hyperlink" Target="https://www.southernsmash.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9FC52E8C-C311-4481-DBE3-F5096062EA5E}"/>
              </a:ext>
            </a:extLst>
          </p:cNvPr>
          <p:cNvSpPr>
            <a:spLocks noGrp="1"/>
          </p:cNvSpPr>
          <p:nvPr>
            <p:ph type="title"/>
          </p:nvPr>
        </p:nvSpPr>
        <p:spPr>
          <a:xfrm>
            <a:off x="486728" y="148590"/>
            <a:ext cx="7886700" cy="1292502"/>
          </a:xfrm>
        </p:spPr>
        <p:txBody>
          <a:bodyPr/>
          <a:lstStyle/>
          <a:p>
            <a:r>
              <a:rPr lang="en-US" dirty="0"/>
              <a:t>Eating Disorder Resources</a:t>
            </a:r>
          </a:p>
        </p:txBody>
      </p:sp>
      <p:sp>
        <p:nvSpPr>
          <p:cNvPr id="9" name="Text Placeholder 8">
            <a:extLst>
              <a:ext uri="{FF2B5EF4-FFF2-40B4-BE49-F238E27FC236}">
                <a16:creationId xmlns:a16="http://schemas.microsoft.com/office/drawing/2014/main" id="{CD314F3D-D1A0-F5E9-D5A0-11B26CD00654}"/>
              </a:ext>
            </a:extLst>
          </p:cNvPr>
          <p:cNvSpPr>
            <a:spLocks noGrp="1"/>
          </p:cNvSpPr>
          <p:nvPr>
            <p:ph type="body" idx="1"/>
          </p:nvPr>
        </p:nvSpPr>
        <p:spPr>
          <a:xfrm>
            <a:off x="486728" y="1543962"/>
            <a:ext cx="8280082" cy="4708248"/>
          </a:xfrm>
        </p:spPr>
        <p:txBody>
          <a:bodyPr>
            <a:noAutofit/>
          </a:bodyPr>
          <a:lstStyle/>
          <a:p>
            <a:r>
              <a:rPr lang="en-US" b="1" dirty="0"/>
              <a:t>Research and Support Organizations</a:t>
            </a:r>
          </a:p>
          <a:p>
            <a:pPr>
              <a:lnSpc>
                <a:spcPct val="100000"/>
              </a:lnSpc>
            </a:pPr>
            <a:r>
              <a:rPr lang="en-US" sz="1400" b="1" kern="0" dirty="0">
                <a:effectLst/>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Academy of Eating Disorders (AED):</a:t>
            </a:r>
            <a:r>
              <a:rPr lang="en-US" sz="1400" kern="0" dirty="0">
                <a:effectLst/>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 </a:t>
            </a:r>
            <a:r>
              <a:rPr lang="en-US" sz="1400" kern="0" dirty="0">
                <a:ea typeface="Times New Roman" panose="02020603050405020304" pitchFamily="18" charset="0"/>
                <a:cs typeface="Times New Roman" panose="02020603050405020304" pitchFamily="18" charset="0"/>
              </a:rPr>
              <a:t>AED is</a:t>
            </a:r>
            <a:r>
              <a:rPr lang="en-US" sz="1400" kern="0" dirty="0">
                <a:effectLst/>
                <a:ea typeface="Times New Roman" panose="02020603050405020304" pitchFamily="18" charset="0"/>
                <a:cs typeface="Times New Roman" panose="02020603050405020304" pitchFamily="18" charset="0"/>
              </a:rPr>
              <a:t> a global professional association committed to leadership in eating disorders research, education, treatment, and prevention.</a:t>
            </a:r>
          </a:p>
          <a:p>
            <a:pPr>
              <a:lnSpc>
                <a:spcPct val="100000"/>
              </a:lnSpc>
            </a:pPr>
            <a:r>
              <a:rPr lang="en-US" sz="1400" b="1" kern="0" dirty="0">
                <a:effectLst/>
                <a:ea typeface="Times New Roman" panose="02020603050405020304" pitchFamily="18" charset="0"/>
                <a:cs typeface="Times New Roman" panose="02020603050405020304" pitchFamily="18" charset="0"/>
              </a:rPr>
              <a:t>Binge Eating Disorder Association (BEDA): </a:t>
            </a:r>
            <a:r>
              <a:rPr lang="en-US" sz="1400" kern="0" dirty="0">
                <a:effectLst/>
                <a:ea typeface="Times New Roman" panose="02020603050405020304" pitchFamily="18" charset="0"/>
                <a:cs typeface="Times New Roman" panose="02020603050405020304" pitchFamily="18" charset="0"/>
              </a:rPr>
              <a:t>BEDA is a national organization centered upon providing support and advocacy for those struggling with binge eating disorder. </a:t>
            </a:r>
          </a:p>
          <a:p>
            <a:pPr>
              <a:lnSpc>
                <a:spcPct val="100000"/>
              </a:lnSpc>
            </a:pPr>
            <a:r>
              <a:rPr lang="en-US" sz="1400" b="1" kern="0" dirty="0">
                <a:effectLst/>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Eating Disorder Foundation (EDF):</a:t>
            </a:r>
            <a:r>
              <a:rPr lang="en-US" sz="1400" b="1" kern="0" dirty="0">
                <a:ea typeface="Times New Roman" panose="02020603050405020304" pitchFamily="18" charset="0"/>
                <a:cs typeface="Times New Roman" panose="02020603050405020304" pitchFamily="18" charset="0"/>
              </a:rPr>
              <a:t> </a:t>
            </a:r>
            <a:r>
              <a:rPr lang="en-US" sz="1400" kern="0" dirty="0">
                <a:effectLst/>
                <a:ea typeface="Times New Roman" panose="02020603050405020304" pitchFamily="18" charset="0"/>
                <a:cs typeface="Times New Roman" panose="02020603050405020304" pitchFamily="18" charset="0"/>
              </a:rPr>
              <a:t>The mission of EDF is to be an effective resource in the prevention and elimination of eating disorders through education, support, and advocacy.</a:t>
            </a:r>
            <a:endParaRPr lang="en-US" sz="1400" kern="100" dirty="0">
              <a:ea typeface="Times New Roman" panose="02020603050405020304" pitchFamily="18" charset="0"/>
              <a:cs typeface="Times New Roman" panose="02020603050405020304" pitchFamily="18" charset="0"/>
            </a:endParaRPr>
          </a:p>
          <a:p>
            <a:pPr>
              <a:lnSpc>
                <a:spcPct val="100000"/>
              </a:lnSpc>
            </a:pPr>
            <a:r>
              <a:rPr lang="en-US" sz="1400" b="1" kern="0" dirty="0">
                <a:effectLst/>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Eating Disorder Hope (EDH):</a:t>
            </a:r>
            <a:r>
              <a:rPr lang="en-US" sz="1400" b="1" kern="0" dirty="0">
                <a:effectLst/>
                <a:ea typeface="Times New Roman" panose="02020603050405020304" pitchFamily="18" charset="0"/>
                <a:cs typeface="Times New Roman" panose="02020603050405020304" pitchFamily="18" charset="0"/>
              </a:rPr>
              <a:t> </a:t>
            </a:r>
            <a:r>
              <a:rPr lang="en-US" sz="1400" kern="0" dirty="0">
                <a:effectLst/>
                <a:ea typeface="Times New Roman" panose="02020603050405020304" pitchFamily="18" charset="0"/>
                <a:cs typeface="Times New Roman" panose="02020603050405020304" pitchFamily="18" charset="0"/>
              </a:rPr>
              <a:t>EDH offers education, support, and inspiration to ED sufferers, their loved ones, and eating disorders treatment providers. </a:t>
            </a:r>
          </a:p>
          <a:p>
            <a:pPr>
              <a:lnSpc>
                <a:spcPct val="100000"/>
              </a:lnSpc>
            </a:pPr>
            <a:r>
              <a:rPr lang="en-US" sz="1400" b="1" kern="0" dirty="0">
                <a:effectLst/>
                <a:ea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Eating Disorders Anonymous (EDA):</a:t>
            </a:r>
            <a:r>
              <a:rPr lang="en-US" sz="1400" b="1" kern="0" dirty="0">
                <a:ea typeface="Times New Roman" panose="02020603050405020304" pitchFamily="18" charset="0"/>
                <a:cs typeface="Times New Roman" panose="02020603050405020304" pitchFamily="18" charset="0"/>
              </a:rPr>
              <a:t> </a:t>
            </a:r>
            <a:r>
              <a:rPr lang="en-US" sz="1400" kern="0" dirty="0">
                <a:effectLst/>
                <a:ea typeface="Times New Roman" panose="02020603050405020304" pitchFamily="18" charset="0"/>
                <a:cs typeface="Times New Roman" panose="02020603050405020304" pitchFamily="18" charset="0"/>
              </a:rPr>
              <a:t>EDA is a fellowship of individuals who share their experience, strength, and hope with each other in order that they may solve their common problems and help others to recover from their eating disorders.</a:t>
            </a:r>
            <a:endParaRPr lang="en-US" sz="1400" kern="100" dirty="0">
              <a:ea typeface="Times New Roman" panose="02020603050405020304" pitchFamily="18" charset="0"/>
              <a:cs typeface="Times New Roman" panose="02020603050405020304" pitchFamily="18" charset="0"/>
            </a:endParaRPr>
          </a:p>
          <a:p>
            <a:pPr>
              <a:lnSpc>
                <a:spcPct val="100000"/>
              </a:lnSpc>
            </a:pPr>
            <a:r>
              <a:rPr lang="en-US" sz="1400" b="1" kern="0" dirty="0">
                <a:effectLst/>
                <a:ea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Eating Disorders Coalition (EDC):</a:t>
            </a:r>
            <a:r>
              <a:rPr lang="en-US" sz="1400" b="1" kern="0" dirty="0">
                <a:ea typeface="Times New Roman" panose="02020603050405020304" pitchFamily="18" charset="0"/>
                <a:cs typeface="Times New Roman" panose="02020603050405020304" pitchFamily="18" charset="0"/>
              </a:rPr>
              <a:t> </a:t>
            </a:r>
            <a:r>
              <a:rPr lang="en-US" sz="1400" kern="0" dirty="0">
                <a:effectLst/>
                <a:ea typeface="Times New Roman" panose="02020603050405020304" pitchFamily="18" charset="0"/>
                <a:cs typeface="Times New Roman" panose="02020603050405020304" pitchFamily="18" charset="0"/>
              </a:rPr>
              <a:t>EDC advances the recognition of eating disorders as a public health priority by building relationships with Congress, federal agencies, and countless national and local organizations dedicated to health issues. </a:t>
            </a:r>
          </a:p>
          <a:p>
            <a:pPr>
              <a:lnSpc>
                <a:spcPct val="100000"/>
              </a:lnSpc>
            </a:pPr>
            <a:r>
              <a:rPr lang="en-US" sz="1400" b="1" kern="0" dirty="0">
                <a:effectLst/>
                <a:ea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Foundation for Research and Education in Eating Disorders (FREED): </a:t>
            </a:r>
            <a:r>
              <a:rPr lang="en-US" sz="1400" b="1" kern="0" dirty="0">
                <a:ea typeface="Times New Roman" panose="02020603050405020304" pitchFamily="18" charset="0"/>
                <a:cs typeface="Times New Roman" panose="02020603050405020304" pitchFamily="18" charset="0"/>
              </a:rPr>
              <a:t> </a:t>
            </a:r>
            <a:r>
              <a:rPr lang="en-US" sz="1400" kern="0" dirty="0">
                <a:effectLst/>
                <a:ea typeface="Times New Roman" panose="02020603050405020304" pitchFamily="18" charset="0"/>
                <a:cs typeface="Times New Roman" panose="02020603050405020304" pitchFamily="18" charset="0"/>
              </a:rPr>
              <a:t>The mission of FREED is to help determine the causes and risk factors associated with developing eating disorders, facilitate the development of treatments, and promote education, prevention, and recovery from these illnesses.</a:t>
            </a:r>
            <a:endParaRPr lang="en-US" sz="1400" kern="100" dirty="0">
              <a:ea typeface="Times New Roman" panose="02020603050405020304" pitchFamily="18" charset="0"/>
              <a:cs typeface="Times New Roman" panose="02020603050405020304" pitchFamily="18" charset="0"/>
            </a:endParaRPr>
          </a:p>
          <a:p>
            <a:pPr>
              <a:lnSpc>
                <a:spcPct val="100000"/>
              </a:lnSpc>
            </a:pPr>
            <a:endParaRPr lang="en-US" sz="1400" dirty="0"/>
          </a:p>
        </p:txBody>
      </p:sp>
    </p:spTree>
    <p:extLst>
      <p:ext uri="{BB962C8B-B14F-4D97-AF65-F5344CB8AC3E}">
        <p14:creationId xmlns:p14="http://schemas.microsoft.com/office/powerpoint/2010/main" val="1981396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777453A-BF2E-52E0-8433-7BCB1697293F}"/>
              </a:ext>
            </a:extLst>
          </p:cNvPr>
          <p:cNvSpPr>
            <a:spLocks noGrp="1"/>
          </p:cNvSpPr>
          <p:nvPr>
            <p:ph type="body" idx="1"/>
          </p:nvPr>
        </p:nvSpPr>
        <p:spPr>
          <a:xfrm>
            <a:off x="477679" y="199350"/>
            <a:ext cx="8188642" cy="5664239"/>
          </a:xfrm>
        </p:spPr>
        <p:txBody>
          <a:bodyPr>
            <a:normAutofit fontScale="25000" lnSpcReduction="20000"/>
          </a:bodyPr>
          <a:lstStyle/>
          <a:p>
            <a:pPr>
              <a:lnSpc>
                <a:spcPct val="120000"/>
              </a:lnSpc>
              <a:spcBef>
                <a:spcPts val="0"/>
              </a:spcBef>
            </a:pPr>
            <a:r>
              <a:rPr lang="en-US" sz="5600" b="1" kern="0" dirty="0">
                <a:effectLst/>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International Association of Eating Disorders Professionals (iaedp): </a:t>
            </a:r>
            <a:endParaRPr lang="en-US" sz="5600" b="1" kern="0" dirty="0">
              <a:effectLst/>
              <a:ea typeface="Times New Roman" panose="02020603050405020304" pitchFamily="18" charset="0"/>
              <a:cs typeface="Times New Roman" panose="02020603050405020304" pitchFamily="18" charset="0"/>
            </a:endParaRPr>
          </a:p>
          <a:p>
            <a:pPr>
              <a:lnSpc>
                <a:spcPct val="120000"/>
              </a:lnSpc>
              <a:spcBef>
                <a:spcPts val="0"/>
              </a:spcBef>
            </a:pPr>
            <a:r>
              <a:rPr lang="en-US" sz="5600" kern="0" dirty="0">
                <a:effectLst/>
                <a:ea typeface="Times New Roman" panose="02020603050405020304" pitchFamily="18" charset="0"/>
                <a:cs typeface="Times New Roman" panose="02020603050405020304" pitchFamily="18" charset="0"/>
              </a:rPr>
              <a:t>The </a:t>
            </a:r>
            <a:r>
              <a:rPr lang="en-US" sz="5600" kern="0" dirty="0" err="1">
                <a:effectLst/>
                <a:ea typeface="Times New Roman" panose="02020603050405020304" pitchFamily="18" charset="0"/>
                <a:cs typeface="Times New Roman" panose="02020603050405020304" pitchFamily="18" charset="0"/>
              </a:rPr>
              <a:t>iaedp</a:t>
            </a:r>
            <a:r>
              <a:rPr lang="en-US" sz="5600" kern="0" dirty="0">
                <a:effectLst/>
                <a:ea typeface="Times New Roman" panose="02020603050405020304" pitchFamily="18" charset="0"/>
                <a:cs typeface="Times New Roman" panose="02020603050405020304" pitchFamily="18" charset="0"/>
              </a:rPr>
              <a:t> is recognized for its excellence in providing education and training standards </a:t>
            </a:r>
          </a:p>
          <a:p>
            <a:pPr>
              <a:lnSpc>
                <a:spcPct val="120000"/>
              </a:lnSpc>
              <a:spcBef>
                <a:spcPts val="0"/>
              </a:spcBef>
            </a:pPr>
            <a:r>
              <a:rPr lang="en-US" sz="5600" kern="0" dirty="0">
                <a:effectLst/>
                <a:ea typeface="Times New Roman" panose="02020603050405020304" pitchFamily="18" charset="0"/>
                <a:cs typeface="Times New Roman" panose="02020603050405020304" pitchFamily="18" charset="0"/>
              </a:rPr>
              <a:t>to an international, multidisciplinary group of various health-care treatment providers </a:t>
            </a:r>
          </a:p>
          <a:p>
            <a:pPr>
              <a:lnSpc>
                <a:spcPct val="120000"/>
              </a:lnSpc>
              <a:spcBef>
                <a:spcPts val="0"/>
              </a:spcBef>
            </a:pPr>
            <a:r>
              <a:rPr lang="en-US" sz="5600" kern="0" dirty="0">
                <a:effectLst/>
                <a:ea typeface="Times New Roman" panose="02020603050405020304" pitchFamily="18" charset="0"/>
                <a:cs typeface="Times New Roman" panose="02020603050405020304" pitchFamily="18" charset="0"/>
              </a:rPr>
              <a:t>and helping professions who treat the full spectrum of ED problems.</a:t>
            </a:r>
            <a:endParaRPr lang="en-US" sz="5600" kern="100" dirty="0">
              <a:ea typeface="Times New Roman" panose="02020603050405020304" pitchFamily="18" charset="0"/>
              <a:cs typeface="Times New Roman" panose="02020603050405020304" pitchFamily="18" charset="0"/>
            </a:endParaRPr>
          </a:p>
          <a:p>
            <a:pPr>
              <a:lnSpc>
                <a:spcPct val="120000"/>
              </a:lnSpc>
            </a:pPr>
            <a:r>
              <a:rPr lang="en-US" sz="5600" b="1" kern="0" dirty="0">
                <a:effectLst/>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Multi-Service Eating Disorder Association (MEDA):</a:t>
            </a:r>
            <a:r>
              <a:rPr lang="en-US" sz="5600" b="1" kern="0" dirty="0">
                <a:ea typeface="Times New Roman" panose="02020603050405020304" pitchFamily="18" charset="0"/>
                <a:cs typeface="Times New Roman" panose="02020603050405020304" pitchFamily="18" charset="0"/>
              </a:rPr>
              <a:t> </a:t>
            </a:r>
            <a:r>
              <a:rPr lang="en-US" sz="5600" kern="0" dirty="0">
                <a:effectLst/>
                <a:ea typeface="Times New Roman" panose="02020603050405020304" pitchFamily="18" charset="0"/>
                <a:cs typeface="Times New Roman" panose="02020603050405020304" pitchFamily="18" charset="0"/>
              </a:rPr>
              <a:t>MEDA provides education about eating disorders as well as a network of treatment providers and resources intended to develop a compassionate community that promotes hopefulness and supports healing.</a:t>
            </a:r>
            <a:endParaRPr lang="en-US" sz="5600" kern="100" dirty="0">
              <a:ea typeface="Times New Roman" panose="02020603050405020304" pitchFamily="18" charset="0"/>
              <a:cs typeface="Times New Roman" panose="02020603050405020304" pitchFamily="18" charset="0"/>
            </a:endParaRPr>
          </a:p>
          <a:p>
            <a:pPr>
              <a:lnSpc>
                <a:spcPct val="120000"/>
              </a:lnSpc>
            </a:pPr>
            <a:r>
              <a:rPr lang="en-US" sz="5600" b="1" kern="0" dirty="0">
                <a:effectLst/>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National Association of Anorexia Nervosa and Associated Disorders (ANAD):</a:t>
            </a:r>
            <a:r>
              <a:rPr lang="en-US" sz="5600" b="1" kern="0" dirty="0">
                <a:ea typeface="Times New Roman" panose="02020603050405020304" pitchFamily="18" charset="0"/>
                <a:cs typeface="Times New Roman" panose="02020603050405020304" pitchFamily="18" charset="0"/>
              </a:rPr>
              <a:t> </a:t>
            </a:r>
            <a:r>
              <a:rPr lang="en-US" sz="5600" kern="0" dirty="0">
                <a:effectLst/>
                <a:ea typeface="Times New Roman" panose="02020603050405020304" pitchFamily="18" charset="0"/>
                <a:cs typeface="Times New Roman" panose="02020603050405020304" pitchFamily="18" charset="0"/>
              </a:rPr>
              <a:t>ANAD is a nonprofit (501c3) organization working in the areas of support, awareness, advocacy, referral, education, and prevention.</a:t>
            </a:r>
            <a:endParaRPr lang="en-US" sz="5600" kern="100" dirty="0">
              <a:ea typeface="Times New Roman" panose="02020603050405020304" pitchFamily="18" charset="0"/>
              <a:cs typeface="Times New Roman" panose="02020603050405020304" pitchFamily="18" charset="0"/>
            </a:endParaRPr>
          </a:p>
          <a:p>
            <a:pPr>
              <a:lnSpc>
                <a:spcPct val="120000"/>
              </a:lnSpc>
            </a:pPr>
            <a:r>
              <a:rPr lang="en-US" sz="5600" b="1" kern="0" dirty="0">
                <a:effectLst/>
                <a:ea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National Eating Disorders Association (NEDA):</a:t>
            </a:r>
            <a:r>
              <a:rPr lang="en-US" sz="5600" b="1" kern="0" dirty="0">
                <a:ea typeface="Times New Roman" panose="02020603050405020304" pitchFamily="18" charset="0"/>
                <a:cs typeface="Times New Roman" panose="02020603050405020304" pitchFamily="18" charset="0"/>
              </a:rPr>
              <a:t> </a:t>
            </a:r>
            <a:r>
              <a:rPr lang="en-US" sz="5600" kern="0" dirty="0">
                <a:effectLst/>
                <a:ea typeface="Times New Roman" panose="02020603050405020304" pitchFamily="18" charset="0"/>
                <a:cs typeface="Times New Roman" panose="02020603050405020304" pitchFamily="18" charset="0"/>
              </a:rPr>
              <a:t>NEDA supports individuals and families affected by eating disorders, and it serves as a catalyst for prevention, cures, and access to quality care.</a:t>
            </a:r>
          </a:p>
          <a:p>
            <a:pPr>
              <a:lnSpc>
                <a:spcPct val="120000"/>
              </a:lnSpc>
              <a:spcBef>
                <a:spcPts val="0"/>
              </a:spcBef>
            </a:pPr>
            <a:endParaRPr lang="en-US" sz="5600" kern="100" dirty="0">
              <a:ea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endParaRPr>
          </a:p>
          <a:p>
            <a:pPr>
              <a:lnSpc>
                <a:spcPct val="120000"/>
              </a:lnSpc>
              <a:spcBef>
                <a:spcPts val="0"/>
              </a:spcBef>
            </a:pPr>
            <a:r>
              <a:rPr lang="en-US" sz="5400" b="1" kern="0" dirty="0">
                <a:effectLst/>
                <a:ea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Overeaters Anonymous (OA):</a:t>
            </a:r>
            <a:r>
              <a:rPr lang="en-US" sz="5400" b="1" kern="0" dirty="0">
                <a:effectLst/>
                <a:ea typeface="Times New Roman" panose="02020603050405020304" pitchFamily="18" charset="0"/>
                <a:cs typeface="Times New Roman" panose="02020603050405020304" pitchFamily="18" charset="0"/>
              </a:rPr>
              <a:t> </a:t>
            </a:r>
            <a:r>
              <a:rPr lang="en-US" sz="5400" kern="0" dirty="0">
                <a:effectLst/>
                <a:ea typeface="Times New Roman" panose="02020603050405020304" pitchFamily="18" charset="0"/>
                <a:cs typeface="Times New Roman" panose="02020603050405020304" pitchFamily="18" charset="0"/>
              </a:rPr>
              <a:t>OA is a fellowship of individuals who, through shared </a:t>
            </a:r>
          </a:p>
          <a:p>
            <a:pPr>
              <a:lnSpc>
                <a:spcPct val="120000"/>
              </a:lnSpc>
              <a:spcBef>
                <a:spcPts val="0"/>
              </a:spcBef>
            </a:pPr>
            <a:r>
              <a:rPr lang="en-US" sz="5400" kern="0" dirty="0">
                <a:effectLst/>
                <a:ea typeface="Times New Roman" panose="02020603050405020304" pitchFamily="18" charset="0"/>
                <a:cs typeface="Times New Roman" panose="02020603050405020304" pitchFamily="18" charset="0"/>
              </a:rPr>
              <a:t>experience, strength, and hope, are recovering from compulsive overeating.</a:t>
            </a:r>
          </a:p>
          <a:p>
            <a:pPr>
              <a:lnSpc>
                <a:spcPct val="120000"/>
              </a:lnSpc>
              <a:spcBef>
                <a:spcPts val="0"/>
              </a:spcBef>
            </a:pPr>
            <a:endParaRPr lang="en-US" sz="5400" kern="0" dirty="0">
              <a:effectLst/>
              <a:ea typeface="Times New Roman" panose="02020603050405020304" pitchFamily="18" charset="0"/>
              <a:cs typeface="Times New Roman" panose="02020603050405020304" pitchFamily="18" charset="0"/>
            </a:endParaRPr>
          </a:p>
          <a:p>
            <a:pPr>
              <a:lnSpc>
                <a:spcPct val="120000"/>
              </a:lnSpc>
            </a:pPr>
            <a:r>
              <a:rPr lang="en-US" sz="9600" b="1" kern="0" dirty="0">
                <a:ea typeface="Times New Roman" panose="02020603050405020304" pitchFamily="18" charset="0"/>
                <a:cs typeface="Times New Roman" panose="02020603050405020304" pitchFamily="18" charset="0"/>
              </a:rPr>
              <a:t>Website and Blogs</a:t>
            </a:r>
          </a:p>
          <a:p>
            <a:pPr>
              <a:lnSpc>
                <a:spcPct val="120000"/>
              </a:lnSpc>
            </a:pPr>
            <a:r>
              <a:rPr lang="en-US" sz="6000" b="1" kern="0" dirty="0">
                <a:effectLst/>
                <a:latin typeface="Times New Roman" panose="02020603050405020304" pitchFamily="18" charset="0"/>
                <a:ea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Project HEAL:</a:t>
            </a:r>
            <a:r>
              <a:rPr lang="en-US" sz="6000" kern="0" dirty="0">
                <a:effectLst/>
                <a:latin typeface="Times New Roman" panose="02020603050405020304" pitchFamily="18" charset="0"/>
                <a:ea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 </a:t>
            </a:r>
            <a:r>
              <a:rPr lang="en-US" sz="6000" kern="0" dirty="0">
                <a:effectLst/>
                <a:latin typeface="Times New Roman" panose="02020603050405020304" pitchFamily="18" charset="0"/>
                <a:ea typeface="Times New Roman" panose="02020603050405020304" pitchFamily="18" charset="0"/>
                <a:cs typeface="Times New Roman" panose="02020603050405020304" pitchFamily="18" charset="0"/>
              </a:rPr>
              <a:t>With chapters worldwide, Project HEAL aims to acquire knowledge and research about ED recovery from both personal and professional sources in order to access complete recovery. </a:t>
            </a:r>
          </a:p>
          <a:p>
            <a:pPr>
              <a:lnSpc>
                <a:spcPct val="120000"/>
              </a:lnSpc>
            </a:pPr>
            <a:r>
              <a:rPr lang="en-US" sz="6000" b="1" kern="0" dirty="0">
                <a:effectLst/>
                <a:latin typeface="Times New Roman" panose="02020603050405020304" pitchFamily="18" charset="0"/>
                <a:ea typeface="Times New Roman" panose="02020603050405020304" pitchFamily="18" charset="0"/>
                <a:cs typeface="Times New Roman" panose="02020603050405020304" pitchFamily="18" charset="0"/>
                <a:hlinkClick r:id="rId8">
                  <a:extLst>
                    <a:ext uri="{A12FA001-AC4F-418D-AE19-62706E023703}">
                      <ahyp:hlinkClr xmlns:ahyp="http://schemas.microsoft.com/office/drawing/2018/hyperlinkcolor" val="tx"/>
                    </a:ext>
                  </a:extLst>
                </a:hlinkClick>
              </a:rPr>
              <a:t>Something Fishy:</a:t>
            </a:r>
            <a:r>
              <a:rPr lang="en-US" sz="6000" kern="0" dirty="0">
                <a:effectLst/>
                <a:latin typeface="Times New Roman" panose="02020603050405020304" pitchFamily="18" charset="0"/>
                <a:ea typeface="Times New Roman" panose="02020603050405020304" pitchFamily="18" charset="0"/>
                <a:cs typeface="Times New Roman" panose="02020603050405020304" pitchFamily="18" charset="0"/>
                <a:hlinkClick r:id="rId8">
                  <a:extLst>
                    <a:ext uri="{A12FA001-AC4F-418D-AE19-62706E023703}">
                      <ahyp:hlinkClr xmlns:ahyp="http://schemas.microsoft.com/office/drawing/2018/hyperlinkcolor" val="tx"/>
                    </a:ext>
                  </a:extLst>
                </a:hlinkClick>
              </a:rPr>
              <a:t> </a:t>
            </a:r>
            <a:r>
              <a:rPr lang="en-US" sz="6000" u="sng" kern="0" dirty="0">
                <a:effectLst/>
                <a:latin typeface="Times New Roman" panose="02020603050405020304" pitchFamily="18" charset="0"/>
                <a:ea typeface="Times New Roman" panose="02020603050405020304" pitchFamily="18" charset="0"/>
                <a:cs typeface="Times New Roman" panose="02020603050405020304" pitchFamily="18" charset="0"/>
              </a:rPr>
              <a:t>The website is dedicated to raising awareness about eating disorders, emphasizing always that eating disorders are </a:t>
            </a:r>
            <a:r>
              <a:rPr lang="en-US" sz="6000" i="1" u="sng" kern="0" dirty="0">
                <a:effectLst/>
                <a:latin typeface="Times New Roman" panose="02020603050405020304" pitchFamily="18" charset="0"/>
                <a:ea typeface="Times New Roman" panose="02020603050405020304" pitchFamily="18" charset="0"/>
                <a:cs typeface="Times New Roman" panose="02020603050405020304" pitchFamily="18" charset="0"/>
              </a:rPr>
              <a:t>not</a:t>
            </a:r>
            <a:r>
              <a:rPr lang="en-US" sz="6000" u="sng" kern="0" dirty="0">
                <a:effectLst/>
                <a:latin typeface="Times New Roman" panose="02020603050405020304" pitchFamily="18" charset="0"/>
                <a:ea typeface="Times New Roman" panose="02020603050405020304" pitchFamily="18" charset="0"/>
                <a:cs typeface="Times New Roman" panose="02020603050405020304" pitchFamily="18" charset="0"/>
              </a:rPr>
              <a:t> about food and weight but are the symptoms of something deeper going on inside. </a:t>
            </a:r>
          </a:p>
          <a:p>
            <a:pPr>
              <a:lnSpc>
                <a:spcPct val="120000"/>
              </a:lnSpc>
            </a:pPr>
            <a:r>
              <a:rPr lang="en-US" sz="6000" b="1" kern="0" dirty="0">
                <a:effectLst/>
                <a:latin typeface="Times New Roman" panose="02020603050405020304" pitchFamily="18" charset="0"/>
                <a:ea typeface="Times New Roman" panose="02020603050405020304" pitchFamily="18" charset="0"/>
                <a:cs typeface="Times New Roman" panose="02020603050405020304" pitchFamily="18" charset="0"/>
                <a:hlinkClick r:id="rId9">
                  <a:extLst>
                    <a:ext uri="{A12FA001-AC4F-418D-AE19-62706E023703}">
                      <ahyp:hlinkClr xmlns:ahyp="http://schemas.microsoft.com/office/drawing/2018/hyperlinkcolor" val="tx"/>
                    </a:ext>
                  </a:extLst>
                </a:hlinkClick>
              </a:rPr>
              <a:t>Southern Smash:</a:t>
            </a:r>
            <a:r>
              <a:rPr lang="en-US" sz="6000" kern="0" dirty="0">
                <a:effectLst/>
                <a:latin typeface="Times New Roman" panose="02020603050405020304" pitchFamily="18" charset="0"/>
                <a:ea typeface="Times New Roman" panose="02020603050405020304" pitchFamily="18" charset="0"/>
                <a:cs typeface="Times New Roman" panose="02020603050405020304" pitchFamily="18" charset="0"/>
                <a:hlinkClick r:id="rId9">
                  <a:extLst>
                    <a:ext uri="{A12FA001-AC4F-418D-AE19-62706E023703}">
                      <ahyp:hlinkClr xmlns:ahyp="http://schemas.microsoft.com/office/drawing/2018/hyperlinkcolor" val="tx"/>
                    </a:ext>
                  </a:extLst>
                </a:hlinkClick>
              </a:rPr>
              <a:t> </a:t>
            </a:r>
            <a:r>
              <a:rPr lang="en-US" sz="6000" kern="0" dirty="0">
                <a:effectLst/>
                <a:latin typeface="Times New Roman" panose="02020603050405020304" pitchFamily="18" charset="0"/>
                <a:ea typeface="Times New Roman" panose="02020603050405020304" pitchFamily="18" charset="0"/>
                <a:cs typeface="Times New Roman" panose="02020603050405020304" pitchFamily="18" charset="0"/>
              </a:rPr>
              <a:t>The website is devoted to “raising eating disorder awareness </a:t>
            </a:r>
            <a:r>
              <a:rPr lang="en-US" sz="6000" kern="0" dirty="0">
                <a:effectLst/>
                <a:latin typeface="Arial" panose="020B0604020202020204" pitchFamily="34" charset="0"/>
                <a:ea typeface="Times New Roman" panose="02020603050405020304" pitchFamily="18" charset="0"/>
                <a:cs typeface="Times New Roman" panose="02020603050405020304" pitchFamily="18" charset="0"/>
              </a:rPr>
              <a:t>&amp; </a:t>
            </a:r>
            <a:r>
              <a:rPr lang="en-US" sz="6000" kern="0" dirty="0">
                <a:effectLst/>
                <a:latin typeface="Times New Roman" panose="02020603050405020304" pitchFamily="18" charset="0"/>
                <a:ea typeface="Times New Roman" panose="02020603050405020304" pitchFamily="18" charset="0"/>
                <a:cs typeface="Times New Roman" panose="02020603050405020304" pitchFamily="18" charset="0"/>
              </a:rPr>
              <a:t>spreading body love one SMASH</a:t>
            </a:r>
            <a:r>
              <a:rPr lang="en-US" sz="6000" kern="0" dirty="0">
                <a:effectLst/>
                <a:latin typeface="Arial" panose="020B0604020202020204" pitchFamily="34" charset="0"/>
                <a:ea typeface="Times New Roman" panose="02020603050405020304" pitchFamily="18" charset="0"/>
                <a:cs typeface="Times New Roman" panose="02020603050405020304" pitchFamily="18" charset="0"/>
              </a:rPr>
              <a:t> </a:t>
            </a:r>
            <a:r>
              <a:rPr lang="en-US" sz="6000" kern="0" dirty="0">
                <a:effectLst/>
                <a:latin typeface="Times New Roman" panose="02020603050405020304" pitchFamily="18" charset="0"/>
                <a:ea typeface="Times New Roman" panose="02020603050405020304" pitchFamily="18" charset="0"/>
                <a:cs typeface="Times New Roman" panose="02020603050405020304" pitchFamily="18" charset="0"/>
              </a:rPr>
              <a:t>at a time and beginning a different conversation around our bodies, self-love, and self-worth as well as provide knowledge about the detriments of an eating disorder.</a:t>
            </a:r>
            <a:endParaRPr lang="en-US" sz="4800" kern="0" dirty="0">
              <a:effectLst/>
              <a:ea typeface="Times New Roman" panose="02020603050405020304" pitchFamily="18" charset="0"/>
              <a:cs typeface="Times New Roman" panose="02020603050405020304" pitchFamily="18" charset="0"/>
            </a:endParaRPr>
          </a:p>
          <a:p>
            <a:pPr>
              <a:lnSpc>
                <a:spcPct val="120000"/>
              </a:lnSpc>
            </a:pPr>
            <a:endParaRPr lang="en-US" sz="5600" u="sng" dirty="0"/>
          </a:p>
        </p:txBody>
      </p:sp>
    </p:spTree>
    <p:extLst>
      <p:ext uri="{BB962C8B-B14F-4D97-AF65-F5344CB8AC3E}">
        <p14:creationId xmlns:p14="http://schemas.microsoft.com/office/powerpoint/2010/main" val="3360350255"/>
      </p:ext>
    </p:extLst>
  </p:cSld>
  <p:clrMapOvr>
    <a:masterClrMapping/>
  </p:clrMapOvr>
</p:sld>
</file>

<file path=ppt/theme/theme1.xml><?xml version="1.0" encoding="utf-8"?>
<a:theme xmlns:a="http://schemas.openxmlformats.org/drawingml/2006/main" name="Office Theme">
  <a:themeElements>
    <a:clrScheme name="USOPC">
      <a:dk1>
        <a:srgbClr val="002B89"/>
      </a:dk1>
      <a:lt1>
        <a:srgbClr val="FFFFFF"/>
      </a:lt1>
      <a:dk2>
        <a:srgbClr val="000F4D"/>
      </a:dk2>
      <a:lt2>
        <a:srgbClr val="D5D5D5"/>
      </a:lt2>
      <a:accent1>
        <a:srgbClr val="ED1C24"/>
      </a:accent1>
      <a:accent2>
        <a:srgbClr val="AF932F"/>
      </a:accent2>
      <a:accent3>
        <a:srgbClr val="600017"/>
      </a:accent3>
      <a:accent4>
        <a:srgbClr val="FFFFFF"/>
      </a:accent4>
      <a:accent5>
        <a:srgbClr val="FFFFFF"/>
      </a:accent5>
      <a:accent6>
        <a:srgbClr val="FFFFFF"/>
      </a:accent6>
      <a:hlink>
        <a:srgbClr val="0A2B83"/>
      </a:hlink>
      <a:folHlink>
        <a:srgbClr val="954F72"/>
      </a:folHlink>
    </a:clrScheme>
    <a:fontScheme name="Office Them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03599F5B-159C-3340-9143-99F90CFE7030}" vid="{07CF757A-06D1-2E4F-917B-BE720BFAEE5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5B0D3D15CB2734D8799A6D1E3F4AEC4" ma:contentTypeVersion="21" ma:contentTypeDescription="Create a new document." ma:contentTypeScope="" ma:versionID="5b163bc5543634be1dbdb2db95e33916">
  <xsd:schema xmlns:xsd="http://www.w3.org/2001/XMLSchema" xmlns:xs="http://www.w3.org/2001/XMLSchema" xmlns:p="http://schemas.microsoft.com/office/2006/metadata/properties" xmlns:ns1="http://schemas.microsoft.com/sharepoint/v3" xmlns:ns2="13e72ace-1237-4ad9-bfb9-2eae0d10fdc3" xmlns:ns3="f136636c-161a-4f00-a2e7-66b3c171fd43" targetNamespace="http://schemas.microsoft.com/office/2006/metadata/properties" ma:root="true" ma:fieldsID="3b7901bce0e442fb478d408f8ccdd00d" ns1:_="" ns2:_="" ns3:_="">
    <xsd:import namespace="http://schemas.microsoft.com/sharepoint/v3"/>
    <xsd:import namespace="13e72ace-1237-4ad9-bfb9-2eae0d10fdc3"/>
    <xsd:import namespace="f136636c-161a-4f00-a2e7-66b3c171fd4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LengthInSeconds" minOccurs="0"/>
                <xsd:element ref="ns2:MediaServiceGenerationTime" minOccurs="0"/>
                <xsd:element ref="ns2:MediaServiceEventHashCode" minOccurs="0"/>
                <xsd:element ref="ns2:MediaServiceOCR" minOccurs="0"/>
                <xsd:element ref="ns2:lcf76f155ced4ddcb4097134ff3c332f" minOccurs="0"/>
                <xsd:element ref="ns3: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3e72ace-1237-4ad9-bfb9-2eae0d10fd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21f0ccd9-eb94-4fcf-81d7-c54654ebd45f"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Location" ma:index="26" nillable="true" ma:displayName="Location" ma:indexed="true" ma:internalName="MediaServiceLocation" ma:readOnly="true">
      <xsd:simpleType>
        <xsd:restriction base="dms:Text"/>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136636c-161a-4f00-a2e7-66b3c171fd4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862c56f9-0c15-40af-bb2f-3e91c0c435a9}" ma:internalName="TaxCatchAll" ma:showField="CatchAllData" ma:web="f136636c-161a-4f00-a2e7-66b3c171fd4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13e72ace-1237-4ad9-bfb9-2eae0d10fdc3">
      <Terms xmlns="http://schemas.microsoft.com/office/infopath/2007/PartnerControls"/>
    </lcf76f155ced4ddcb4097134ff3c332f>
    <_ip_UnifiedCompliancePolicyProperties xmlns="http://schemas.microsoft.com/sharepoint/v3" xsi:nil="true"/>
    <TaxCatchAll xmlns="f136636c-161a-4f00-a2e7-66b3c171fd43" xsi:nil="true"/>
  </documentManagement>
</p:properties>
</file>

<file path=customXml/itemProps1.xml><?xml version="1.0" encoding="utf-8"?>
<ds:datastoreItem xmlns:ds="http://schemas.openxmlformats.org/officeDocument/2006/customXml" ds:itemID="{E2A931EF-F790-4202-B0D8-B68CC50AE383}"/>
</file>

<file path=customXml/itemProps2.xml><?xml version="1.0" encoding="utf-8"?>
<ds:datastoreItem xmlns:ds="http://schemas.openxmlformats.org/officeDocument/2006/customXml" ds:itemID="{36ED8BBC-F685-49D4-99D8-D66CEE473F9B}">
  <ds:schemaRefs>
    <ds:schemaRef ds:uri="http://schemas.microsoft.com/sharepoint/v3/contenttype/forms"/>
  </ds:schemaRefs>
</ds:datastoreItem>
</file>

<file path=customXml/itemProps3.xml><?xml version="1.0" encoding="utf-8"?>
<ds:datastoreItem xmlns:ds="http://schemas.openxmlformats.org/officeDocument/2006/customXml" ds:itemID="{31B40BE0-219A-430D-94B6-4BC9E5297333}"/>
</file>

<file path=docProps/app.xml><?xml version="1.0" encoding="utf-8"?>
<Properties xmlns="http://schemas.openxmlformats.org/officeDocument/2006/extended-properties" xmlns:vt="http://schemas.openxmlformats.org/officeDocument/2006/docPropsVTypes">
  <Template>Office Theme</Template>
  <TotalTime>215</TotalTime>
  <Words>548</Words>
  <Application>Microsoft Office PowerPoint</Application>
  <PresentationFormat>Letter Paper (8.5x11 in)</PresentationFormat>
  <Paragraphs>24</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Georgia</vt:lpstr>
      <vt:lpstr>Times New Roman</vt:lpstr>
      <vt:lpstr>Verdana</vt:lpstr>
      <vt:lpstr>Office Theme</vt:lpstr>
      <vt:lpstr>Eating Disorder Resources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Eating Disorder Resources</dc:title>
  <dc:creator>Jessica Bartley</dc:creator>
  <cp:lastModifiedBy>Lauren Walker</cp:lastModifiedBy>
  <cp:revision>1</cp:revision>
  <dcterms:created xsi:type="dcterms:W3CDTF">2023-05-20T22:27:35Z</dcterms:created>
  <dcterms:modified xsi:type="dcterms:W3CDTF">2024-11-24T16:58:13Z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0x010100B5B0D3D15CB2734D8799A6D1E3F4AEC4</vt:lpwstr>
  </property>
</Properties>
</file>